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9"/>
  </p:notesMasterIdLst>
  <p:sldIdLst>
    <p:sldId id="256" r:id="rId2"/>
    <p:sldId id="296" r:id="rId3"/>
    <p:sldId id="297" r:id="rId4"/>
    <p:sldId id="304" r:id="rId5"/>
    <p:sldId id="298" r:id="rId6"/>
    <p:sldId id="266" r:id="rId7"/>
    <p:sldId id="317" r:id="rId8"/>
    <p:sldId id="299" r:id="rId9"/>
    <p:sldId id="301" r:id="rId10"/>
    <p:sldId id="303" r:id="rId11"/>
    <p:sldId id="305" r:id="rId12"/>
    <p:sldId id="300" r:id="rId13"/>
    <p:sldId id="306" r:id="rId14"/>
    <p:sldId id="308" r:id="rId15"/>
    <p:sldId id="268" r:id="rId16"/>
    <p:sldId id="294" r:id="rId17"/>
    <p:sldId id="295" r:id="rId18"/>
    <p:sldId id="293" r:id="rId19"/>
    <p:sldId id="288" r:id="rId20"/>
    <p:sldId id="289" r:id="rId21"/>
    <p:sldId id="313" r:id="rId22"/>
    <p:sldId id="316" r:id="rId23"/>
    <p:sldId id="314" r:id="rId24"/>
    <p:sldId id="315" r:id="rId25"/>
    <p:sldId id="290" r:id="rId26"/>
    <p:sldId id="291" r:id="rId27"/>
    <p:sldId id="292" r:id="rId28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30" autoAdjust="0"/>
    <p:restoredTop sz="95560" autoAdjust="0"/>
  </p:normalViewPr>
  <p:slideViewPr>
    <p:cSldViewPr>
      <p:cViewPr>
        <p:scale>
          <a:sx n="100" d="100"/>
          <a:sy n="100" d="100"/>
        </p:scale>
        <p:origin x="420" y="-13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11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lang="en-US" smtClean="0">
                <a:solidFill>
                  <a:srgbClr val="FFFFFF"/>
                </a:solidFill>
              </a:rPr>
              <a:pPr algn="ctr"/>
              <a:t>9/27/2015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 lang="en-US" smtClean="0"/>
              <a:pPr/>
              <a:t>9/27/2015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F9F07-3BC7-4570-B054-79111B0A380C}" type="datetime1">
              <a:rPr lang="en-US" smtClean="0"/>
              <a:pPr/>
              <a:t>9/27/2015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lang="en-US" smtClean="0"/>
              <a:pPr/>
              <a:t>9/27/2015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lang="en-US" smtClean="0"/>
              <a:pPr/>
              <a:t>9/27/2015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ADB5D-B7A0-47E3-AD2D-B1A6F8614213}" type="datetime1">
              <a:rPr lang="en-US" smtClean="0"/>
              <a:pPr/>
              <a:t>9/27/2015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68126-03FC-49C0-B9B8-2B561CCC3D90}" type="datetime1">
              <a:rPr lang="en-US" smtClean="0"/>
              <a:pPr/>
              <a:t>9/27/2015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>
              <a:buNone/>
              <a:defRPr sz="42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8198-4617-485E-9585-4840B69DBBA6}" type="datetime1">
              <a:rPr lang="en-US" smtClean="0"/>
              <a:pPr/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>
              <a:buNone/>
              <a:defRPr sz="3200"/>
            </a:lvl1pPr>
            <a:extLst/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>
            <a:extLst/>
          </a:lstStyle>
          <a:p>
            <a:fld id="{E4606EA6-EFEA-4C30-9264-4F9291A5780D}" type="datetime1">
              <a:rPr lang="en-US" smtClean="0"/>
              <a:pPr/>
              <a:t>9/27/2015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  <a:extLst/>
          </a:lstStyle>
          <a:p>
            <a:pPr algn="ctr"/>
            <a:fld id="{8F82E0A0-C266-4798-8C8F-B9F91E9DA37E}" type="slidenum">
              <a:rPr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lang="en-US" smtClean="0"/>
              <a:pPr/>
              <a:t>9/27/2015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_nokrashy@link.ne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iazza.com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../PHD/Thesis%20PHD/Seminar/Presentaion/What%20is%204D%20ultrasound%20scan_.mp4" TargetMode="External"/><Relationship Id="rId2" Type="http://schemas.openxmlformats.org/officeDocument/2006/relationships/hyperlink" Target="Resources/3D-4D%20Ultrasound%2028%20weeks%20sucking%20toes.mp4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28600" y="1809750"/>
            <a:ext cx="7696200" cy="1524000"/>
          </a:xfrm>
        </p:spPr>
        <p:txBody>
          <a:bodyPr>
            <a:normAutofit fontScale="90000"/>
          </a:bodyPr>
          <a:lstStyle>
            <a:extLst/>
          </a:lstStyle>
          <a:p>
            <a:r>
              <a:rPr lang="en-US" dirty="0" smtClean="0"/>
              <a:t>Acoustics Ultrasound </a:t>
            </a:r>
            <a:r>
              <a:rPr lang="en-US" dirty="0" smtClean="0"/>
              <a:t>Imaging</a:t>
            </a:r>
            <a:br>
              <a:rPr lang="en-US" dirty="0" smtClean="0"/>
            </a:br>
            <a:r>
              <a:rPr lang="en-US" dirty="0" smtClean="0"/>
              <a:t>2015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>
            <a:extLst/>
          </a:lstStyle>
          <a:p>
            <a:r>
              <a:rPr lang="en-US" dirty="0"/>
              <a:t>Ultrasound </a:t>
            </a:r>
            <a:r>
              <a:rPr lang="en-US" dirty="0" smtClean="0"/>
              <a:t>Imaging 2015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78"/>
          <a:stretch/>
        </p:blipFill>
        <p:spPr>
          <a:xfrm>
            <a:off x="228600" y="285750"/>
            <a:ext cx="1456606" cy="1295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85750"/>
            <a:ext cx="1143000" cy="114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8"/>
    </mc:Choice>
    <mc:Fallback xmlns="">
      <p:transition spd="slow" advTm="875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391734" y="285750"/>
            <a:ext cx="6477000" cy="647700"/>
          </a:xfrm>
        </p:spPr>
        <p:txBody>
          <a:bodyPr>
            <a:normAutofit fontScale="90000"/>
          </a:bodyPr>
          <a:lstStyle>
            <a:extLst/>
          </a:lstStyle>
          <a:p>
            <a:r>
              <a:rPr lang="en-US" dirty="0"/>
              <a:t>Ultrasound </a:t>
            </a:r>
            <a:r>
              <a:rPr lang="en-US" dirty="0" smtClean="0"/>
              <a:t>Imaging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>
            <a:extLst/>
          </a:lstStyle>
          <a:p>
            <a:r>
              <a:rPr lang="en-US" dirty="0"/>
              <a:t>Course </a:t>
            </a:r>
            <a:r>
              <a:rPr lang="en-US" dirty="0" smtClean="0"/>
              <a:t>objective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3" t="22963" r="23518" b="6913"/>
          <a:stretch/>
        </p:blipFill>
        <p:spPr>
          <a:xfrm>
            <a:off x="511934" y="1060932"/>
            <a:ext cx="2002666" cy="1968018"/>
          </a:xfrm>
          <a:prstGeom prst="rect">
            <a:avLst/>
          </a:prstGeom>
        </p:spPr>
      </p:pic>
      <p:sp>
        <p:nvSpPr>
          <p:cNvPr id="13" name="Rectangle 4"/>
          <p:cNvSpPr txBox="1">
            <a:spLocks/>
          </p:cNvSpPr>
          <p:nvPr/>
        </p:nvSpPr>
        <p:spPr>
          <a:xfrm>
            <a:off x="391734" y="3048000"/>
            <a:ext cx="2275266" cy="514350"/>
          </a:xfrm>
          <a:prstGeom prst="rect">
            <a:avLst/>
          </a:prstGeom>
        </p:spPr>
        <p:txBody>
          <a:bodyPr vert="horz" anchor="ctr">
            <a:normAutofit fontScale="55000" lnSpcReduction="20000"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Technology/Instrumentation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33"/>
          <a:stretch/>
        </p:blipFill>
        <p:spPr>
          <a:xfrm>
            <a:off x="3352800" y="1060932"/>
            <a:ext cx="2057400" cy="1968019"/>
          </a:xfrm>
          <a:prstGeom prst="rect">
            <a:avLst/>
          </a:prstGeom>
        </p:spPr>
      </p:pic>
      <p:sp>
        <p:nvSpPr>
          <p:cNvPr id="7" name="Rectangle 4"/>
          <p:cNvSpPr txBox="1">
            <a:spLocks/>
          </p:cNvSpPr>
          <p:nvPr/>
        </p:nvSpPr>
        <p:spPr>
          <a:xfrm>
            <a:off x="3543300" y="2952750"/>
            <a:ext cx="1676400" cy="514350"/>
          </a:xfrm>
          <a:prstGeom prst="rect">
            <a:avLst/>
          </a:prstGeom>
        </p:spPr>
        <p:txBody>
          <a:bodyPr vert="horz" anchor="ctr">
            <a:normAutofit lnSpcReduction="10000"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Physics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" r="24301"/>
          <a:stretch/>
        </p:blipFill>
        <p:spPr>
          <a:xfrm>
            <a:off x="6324600" y="1087603"/>
            <a:ext cx="2183304" cy="1968018"/>
          </a:xfrm>
          <a:prstGeom prst="rect">
            <a:avLst/>
          </a:prstGeom>
        </p:spPr>
      </p:pic>
      <p:sp>
        <p:nvSpPr>
          <p:cNvPr id="10" name="Rectangle 4"/>
          <p:cNvSpPr txBox="1">
            <a:spLocks/>
          </p:cNvSpPr>
          <p:nvPr/>
        </p:nvSpPr>
        <p:spPr>
          <a:xfrm>
            <a:off x="6578052" y="2952750"/>
            <a:ext cx="1676400" cy="514350"/>
          </a:xfrm>
          <a:prstGeom prst="rect">
            <a:avLst/>
          </a:prstGeom>
        </p:spPr>
        <p:txBody>
          <a:bodyPr vert="horz" anchor="ctr">
            <a:normAutofit lnSpcReduction="10000"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Imaging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409949"/>
            <a:ext cx="1299125" cy="10763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34" y="3557764"/>
            <a:ext cx="2002666" cy="9285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919" y="3557763"/>
            <a:ext cx="2002666" cy="9285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932" y="3689202"/>
            <a:ext cx="622593" cy="66562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379" y="3689203"/>
            <a:ext cx="622593" cy="6656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" t="18823" r="14409" b="16666"/>
          <a:stretch/>
        </p:blipFill>
        <p:spPr>
          <a:xfrm>
            <a:off x="4423324" y="3862651"/>
            <a:ext cx="508001" cy="31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8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747"/>
    </mc:Choice>
    <mc:Fallback xmlns="">
      <p:transition spd="slow" advTm="16274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304800" y="361950"/>
            <a:ext cx="6477000" cy="647700"/>
          </a:xfrm>
        </p:spPr>
        <p:txBody>
          <a:bodyPr>
            <a:normAutofit fontScale="90000"/>
          </a:bodyPr>
          <a:lstStyle>
            <a:extLst/>
          </a:lstStyle>
          <a:p>
            <a:r>
              <a:rPr lang="en-US" dirty="0"/>
              <a:t>Ultrasound </a:t>
            </a:r>
            <a:r>
              <a:rPr lang="en-US" dirty="0" smtClean="0"/>
              <a:t>Imaging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>
            <a:extLst/>
          </a:lstStyle>
          <a:p>
            <a:r>
              <a:rPr lang="en-US" dirty="0" smtClean="0"/>
              <a:t>Rules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8000" y="1569482"/>
            <a:ext cx="838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Rules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- Questions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	I Can’t understand? (who is responsible?)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	Why we study these things?</a:t>
            </a:r>
          </a:p>
        </p:txBody>
      </p:sp>
    </p:spTree>
    <p:extLst>
      <p:ext uri="{BB962C8B-B14F-4D97-AF65-F5344CB8AC3E}">
        <p14:creationId xmlns:p14="http://schemas.microsoft.com/office/powerpoint/2010/main" val="201235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742"/>
    </mc:Choice>
    <mc:Fallback xmlns="">
      <p:transition spd="slow" advTm="6274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304800" y="361950"/>
            <a:ext cx="6477000" cy="647700"/>
          </a:xfrm>
        </p:spPr>
        <p:txBody>
          <a:bodyPr>
            <a:normAutofit fontScale="90000"/>
          </a:bodyPr>
          <a:lstStyle>
            <a:extLst/>
          </a:lstStyle>
          <a:p>
            <a:r>
              <a:rPr lang="en-US" dirty="0"/>
              <a:t>Ultrasound </a:t>
            </a:r>
            <a:r>
              <a:rPr lang="en-US" dirty="0" smtClean="0"/>
              <a:t>Imaging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>
            <a:extLst/>
          </a:lstStyle>
          <a:p>
            <a:r>
              <a:rPr lang="en-US" dirty="0" smtClean="0"/>
              <a:t>Rules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8000" y="1569482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Rules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- Discussion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	Most lectures will be based on discussions</a:t>
            </a:r>
          </a:p>
        </p:txBody>
      </p:sp>
    </p:spTree>
    <p:extLst>
      <p:ext uri="{BB962C8B-B14F-4D97-AF65-F5344CB8AC3E}">
        <p14:creationId xmlns:p14="http://schemas.microsoft.com/office/powerpoint/2010/main" val="424261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3"/>
    </mc:Choice>
    <mc:Fallback xmlns="">
      <p:transition spd="slow" advTm="385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304800" y="361950"/>
            <a:ext cx="6477000" cy="647700"/>
          </a:xfrm>
        </p:spPr>
        <p:txBody>
          <a:bodyPr>
            <a:normAutofit fontScale="90000"/>
          </a:bodyPr>
          <a:lstStyle>
            <a:extLst/>
          </a:lstStyle>
          <a:p>
            <a:r>
              <a:rPr lang="en-US" dirty="0"/>
              <a:t>Ultrasound </a:t>
            </a:r>
            <a:r>
              <a:rPr lang="en-US" dirty="0" smtClean="0"/>
              <a:t>Imaging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>
            <a:extLst/>
          </a:lstStyle>
          <a:p>
            <a:r>
              <a:rPr lang="en-US" dirty="0" smtClean="0"/>
              <a:t>Rules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8000" y="1569482"/>
            <a:ext cx="838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Rules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- Attendance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	So important as there is no one material can 		cover the course content</a:t>
            </a:r>
          </a:p>
        </p:txBody>
      </p:sp>
    </p:spTree>
    <p:extLst>
      <p:ext uri="{BB962C8B-B14F-4D97-AF65-F5344CB8AC3E}">
        <p14:creationId xmlns:p14="http://schemas.microsoft.com/office/powerpoint/2010/main" val="365479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215"/>
    </mc:Choice>
    <mc:Fallback xmlns="">
      <p:transition spd="slow" advTm="135215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5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0"/>
    </mc:Choice>
    <mc:Fallback xmlns="">
      <p:transition spd="slow" advTm="151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"/>
            <a:ext cx="8077199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7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576"/>
    </mc:Choice>
    <mc:Fallback xmlns="">
      <p:transition spd="slow" advTm="75576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Ultrasound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1733550"/>
            <a:ext cx="5955050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37"/>
    </mc:Choice>
    <mc:Fallback xmlns="">
      <p:transition spd="slow" advTm="29537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Ultrasound Frequency range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352550"/>
            <a:ext cx="2590800" cy="11748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876550"/>
            <a:ext cx="6970660" cy="164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2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67"/>
    </mc:Choice>
    <mc:Fallback xmlns="">
      <p:transition spd="slow" advTm="42067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Ultrasound wave type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46200"/>
            <a:ext cx="2849288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52550"/>
            <a:ext cx="5791200" cy="223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4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13"/>
    </mc:Choice>
    <mc:Fallback xmlns="">
      <p:transition spd="slow" advTm="46813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Ultrasound image (liver)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76350"/>
            <a:ext cx="5613605" cy="3867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604" y="1276350"/>
            <a:ext cx="3530396" cy="242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9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34"/>
    </mc:Choice>
    <mc:Fallback xmlns="">
      <p:transition spd="slow" advTm="3323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28600" y="666750"/>
            <a:ext cx="6477000" cy="533400"/>
          </a:xfrm>
        </p:spPr>
        <p:txBody>
          <a:bodyPr>
            <a:normAutofit fontScale="90000"/>
          </a:bodyPr>
          <a:lstStyle>
            <a:extLst/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Ahmed Elnokrashy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>
            <a:extLst/>
          </a:lstStyle>
          <a:p>
            <a:r>
              <a:rPr lang="en-US" dirty="0"/>
              <a:t>Ultrasound Imaging 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1200150"/>
            <a:ext cx="8382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Mail: </a:t>
            </a:r>
          </a:p>
          <a:p>
            <a:r>
              <a:rPr lang="en-US" dirty="0"/>
              <a:t>	</a:t>
            </a:r>
            <a:r>
              <a:rPr lang="en-US" sz="3200" dirty="0" smtClean="0">
                <a:hlinkClick r:id="rId3"/>
              </a:rPr>
              <a:t>a_nokrashy@link.net</a:t>
            </a:r>
            <a:endParaRPr lang="en-US" sz="3200" dirty="0" smtClean="0"/>
          </a:p>
          <a:p>
            <a:r>
              <a:rPr lang="en-US" dirty="0" smtClean="0"/>
              <a:t>Course FTP: </a:t>
            </a:r>
          </a:p>
          <a:p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  <a:hlinkClick r:id="rId4"/>
              </a:rPr>
              <a:t>www.piazza.com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		Available on mobile</a:t>
            </a:r>
          </a:p>
          <a:p>
            <a:r>
              <a:rPr lang="en-US" dirty="0"/>
              <a:t>	course name: Acoustics and </a:t>
            </a:r>
            <a:r>
              <a:rPr lang="en-US" dirty="0" smtClean="0"/>
              <a:t>Ultrasound</a:t>
            </a:r>
          </a:p>
          <a:p>
            <a:r>
              <a:rPr lang="en-US" dirty="0"/>
              <a:t>	course number: E1301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Access code: e1301</a:t>
            </a:r>
            <a:r>
              <a:rPr lang="en-US" dirty="0"/>
              <a:t>	</a:t>
            </a:r>
            <a:endParaRPr lang="en-US" dirty="0" smtClean="0"/>
          </a:p>
          <a:p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sign up using full name and 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ID</a:t>
            </a:r>
          </a:p>
          <a:p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Password: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bme</a:t>
            </a:r>
            <a:endParaRPr lang="en-US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Lecture, References, Materials, Assignments</a:t>
            </a:r>
          </a:p>
        </p:txBody>
      </p:sp>
    </p:spTree>
    <p:extLst>
      <p:ext uri="{BB962C8B-B14F-4D97-AF65-F5344CB8AC3E}">
        <p14:creationId xmlns:p14="http://schemas.microsoft.com/office/powerpoint/2010/main" val="400039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927"/>
    </mc:Choice>
    <mc:Fallback xmlns="">
      <p:transition spd="slow" advTm="56927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Ultrasound image </a:t>
            </a:r>
            <a:r>
              <a:rPr lang="en-US" dirty="0" smtClean="0"/>
              <a:t>(Gallbladder stone)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76350"/>
            <a:ext cx="5277048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9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3"/>
    </mc:Choice>
    <mc:Fallback xmlns="">
      <p:transition spd="slow" advTm="943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Ultrasound image </a:t>
            </a:r>
            <a:r>
              <a:rPr lang="en-US" dirty="0" smtClean="0"/>
              <a:t>(M-mode)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21155"/>
            <a:ext cx="4205287" cy="314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2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9"/>
    </mc:Choice>
    <mc:Fallback xmlns="">
      <p:transition spd="slow" advTm="1979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Ultrasound image </a:t>
            </a:r>
            <a:r>
              <a:rPr lang="en-US" dirty="0" smtClean="0"/>
              <a:t>(PW Doppler)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71600"/>
            <a:ext cx="4298476" cy="321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3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9"/>
    </mc:Choice>
    <mc:Fallback xmlns="">
      <p:transition spd="slow" advTm="1979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Ultrasound image </a:t>
            </a:r>
            <a:r>
              <a:rPr lang="en-US" dirty="0" smtClean="0"/>
              <a:t>(Color Doppler)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344085"/>
            <a:ext cx="4038600" cy="358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1"/>
    </mc:Choice>
    <mc:Fallback xmlns="">
      <p:transition spd="slow" advTm="1001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Ultrasound image </a:t>
            </a:r>
            <a:r>
              <a:rPr lang="en-US" dirty="0" smtClean="0"/>
              <a:t>(</a:t>
            </a:r>
            <a:r>
              <a:rPr lang="en-US" dirty="0" err="1" smtClean="0"/>
              <a:t>Doplex</a:t>
            </a:r>
            <a:r>
              <a:rPr lang="en-US" dirty="0" smtClean="0"/>
              <a:t>/Triplex)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76350"/>
            <a:ext cx="3733799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0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6"/>
    </mc:Choice>
    <mc:Fallback xmlns="">
      <p:transition spd="slow" advTm="566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Ultrasound </a:t>
            </a:r>
            <a:r>
              <a:rPr lang="en-US" dirty="0" smtClean="0"/>
              <a:t>image (fetal 3D)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352550"/>
            <a:ext cx="3554545" cy="363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9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326"/>
    </mc:Choice>
    <mc:Fallback xmlns="">
      <p:transition spd="slow" advTm="167326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Ultrasound </a:t>
            </a:r>
            <a:r>
              <a:rPr lang="en-US" dirty="0" smtClean="0"/>
              <a:t>image (fetal 4D)</a:t>
            </a:r>
            <a:endParaRPr lang="en-US" dirty="0"/>
          </a:p>
        </p:txBody>
      </p:sp>
      <p:sp>
        <p:nvSpPr>
          <p:cNvPr id="6" name="TextBox 5">
            <a:hlinkClick r:id="rId2" action="ppaction://hlinkfile"/>
          </p:cNvPr>
          <p:cNvSpPr txBox="1"/>
          <p:nvPr/>
        </p:nvSpPr>
        <p:spPr>
          <a:xfrm>
            <a:off x="1295400" y="1716205"/>
            <a:ext cx="6367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hlinkClick r:id="rId3" action="ppaction://hlinkfile"/>
              </a:rPr>
              <a:t>D:\Projects\PHD\Thesis PHD\Seminar\</a:t>
            </a:r>
            <a:r>
              <a:rPr lang="en-US" sz="2400" dirty="0" err="1" smtClean="0">
                <a:hlinkClick r:id="rId3" action="ppaction://hlinkfile"/>
              </a:rPr>
              <a:t>Presentaion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33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41"/>
    </mc:Choice>
    <mc:Fallback xmlns="">
      <p:transition spd="slow" advTm="18441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Ultrasound </a:t>
            </a:r>
            <a:r>
              <a:rPr lang="en-US" dirty="0" smtClean="0"/>
              <a:t>image (elastography)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83001"/>
            <a:ext cx="4264367" cy="386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88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361"/>
    </mc:Choice>
    <mc:Fallback xmlns="">
      <p:transition spd="slow" advTm="23736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304800" y="361950"/>
            <a:ext cx="6477000" cy="647700"/>
          </a:xfrm>
        </p:spPr>
        <p:txBody>
          <a:bodyPr>
            <a:normAutofit fontScale="90000"/>
          </a:bodyPr>
          <a:lstStyle>
            <a:extLst/>
          </a:lstStyle>
          <a:p>
            <a:r>
              <a:rPr lang="en-US" dirty="0"/>
              <a:t>Ultrasound </a:t>
            </a:r>
            <a:r>
              <a:rPr lang="en-US" dirty="0" smtClean="0"/>
              <a:t>Imaging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>
            <a:extLst/>
          </a:lstStyle>
          <a:p>
            <a:r>
              <a:rPr lang="en-US" dirty="0" smtClean="0"/>
              <a:t>Instructor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8000" y="219075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Instructor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434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9"/>
    </mc:Choice>
    <mc:Fallback xmlns="">
      <p:transition spd="slow" advTm="390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304800" y="361950"/>
            <a:ext cx="6477000" cy="647700"/>
          </a:xfrm>
        </p:spPr>
        <p:txBody>
          <a:bodyPr>
            <a:normAutofit fontScale="90000"/>
          </a:bodyPr>
          <a:lstStyle>
            <a:extLst/>
          </a:lstStyle>
          <a:p>
            <a:r>
              <a:rPr lang="en-US" dirty="0"/>
              <a:t>Ultrasound </a:t>
            </a:r>
            <a:r>
              <a:rPr lang="en-US" dirty="0" smtClean="0"/>
              <a:t>Imaging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2400300" y="4476750"/>
            <a:ext cx="6515100" cy="514350"/>
          </a:xfrm>
        </p:spPr>
        <p:txBody>
          <a:bodyPr>
            <a:normAutofit lnSpcReduction="10000"/>
          </a:bodyPr>
          <a:lstStyle>
            <a:extLst/>
          </a:lstStyle>
          <a:p>
            <a:r>
              <a:rPr lang="en-US" dirty="0" smtClean="0"/>
              <a:t>Instructor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87324" y="1518443"/>
            <a:ext cx="2225676" cy="73501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Manufacturing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209800" y="1657350"/>
            <a:ext cx="2743200" cy="1905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Research &amp; development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029200" y="1951037"/>
            <a:ext cx="1955800" cy="68579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Management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273925" y="1989137"/>
            <a:ext cx="1549400" cy="609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Academic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324" y="3105150"/>
            <a:ext cx="2141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H/W: </a:t>
            </a:r>
            <a:r>
              <a:rPr lang="en-US" sz="1200" dirty="0" smtClean="0"/>
              <a:t>Ultrasound,2D,3D,4D,PW </a:t>
            </a:r>
          </a:p>
          <a:p>
            <a:r>
              <a:rPr lang="en-US" sz="1200" dirty="0" smtClean="0"/>
              <a:t>        Doppler, color Doppler</a:t>
            </a:r>
            <a:endParaRPr lang="en-US" sz="1200" dirty="0"/>
          </a:p>
          <a:p>
            <a:r>
              <a:rPr lang="en-US" sz="1200" dirty="0"/>
              <a:t>S/W: </a:t>
            </a:r>
            <a:r>
              <a:rPr lang="en-US" sz="1200" dirty="0" smtClean="0"/>
              <a:t>Dyalisys,3D,4D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591089" y="3594021"/>
            <a:ext cx="2057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US, US Doppler, ICU Monitor, Dialysis, Embedded system, Visualization, Speckle R</a:t>
            </a:r>
          </a:p>
          <a:p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7391400" y="2876550"/>
            <a:ext cx="1554336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Courses</a:t>
            </a:r>
          </a:p>
          <a:p>
            <a:r>
              <a:rPr lang="en-US" sz="1200" dirty="0" smtClean="0"/>
              <a:t>H/W design</a:t>
            </a:r>
          </a:p>
          <a:p>
            <a:r>
              <a:rPr lang="en-US" sz="1200" dirty="0" smtClean="0"/>
              <a:t>Medical Power Supply</a:t>
            </a:r>
          </a:p>
          <a:p>
            <a:r>
              <a:rPr lang="en-US" sz="1200" dirty="0" smtClean="0"/>
              <a:t>Embedded system</a:t>
            </a:r>
          </a:p>
          <a:p>
            <a:r>
              <a:rPr lang="en-US" sz="1200" dirty="0" smtClean="0"/>
              <a:t>S/W design</a:t>
            </a:r>
          </a:p>
          <a:p>
            <a:r>
              <a:rPr lang="en-US" sz="1200" dirty="0" smtClean="0"/>
              <a:t>Parallel computing</a:t>
            </a:r>
          </a:p>
          <a:p>
            <a:r>
              <a:rPr lang="en-US" sz="1200" dirty="0" smtClean="0"/>
              <a:t>Visualization</a:t>
            </a:r>
          </a:p>
          <a:p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31456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637"/>
    </mc:Choice>
    <mc:Fallback xmlns="">
      <p:transition spd="slow" advTm="17463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304800" y="361950"/>
            <a:ext cx="6477000" cy="647700"/>
          </a:xfrm>
        </p:spPr>
        <p:txBody>
          <a:bodyPr>
            <a:normAutofit fontScale="90000"/>
          </a:bodyPr>
          <a:lstStyle>
            <a:extLst/>
          </a:lstStyle>
          <a:p>
            <a:r>
              <a:rPr lang="en-US" dirty="0"/>
              <a:t>Ultrasound </a:t>
            </a:r>
            <a:r>
              <a:rPr lang="en-US" dirty="0" smtClean="0"/>
              <a:t>Imaging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>
            <a:extLst/>
          </a:lstStyle>
          <a:p>
            <a:r>
              <a:rPr lang="en-US" dirty="0"/>
              <a:t>Expectation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8000" y="1569482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Expectations and wishes?</a:t>
            </a:r>
            <a:endParaRPr lang="en-US" sz="2800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07"/>
    </mc:Choice>
    <mc:Fallback xmlns="">
      <p:transition spd="slow" advTm="169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8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053"/>
    </mc:Choice>
    <mc:Fallback xmlns="">
      <p:transition spd="slow" advTm="6905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71550"/>
            <a:ext cx="7620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886325"/>
            <a:ext cx="26670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67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053"/>
    </mc:Choice>
    <mc:Fallback xmlns="">
      <p:transition spd="slow" advTm="6905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304800" y="361950"/>
            <a:ext cx="6477000" cy="647700"/>
          </a:xfrm>
        </p:spPr>
        <p:txBody>
          <a:bodyPr>
            <a:normAutofit fontScale="90000"/>
          </a:bodyPr>
          <a:lstStyle>
            <a:extLst/>
          </a:lstStyle>
          <a:p>
            <a:r>
              <a:rPr lang="en-US" dirty="0"/>
              <a:t>Ultrasound </a:t>
            </a:r>
            <a:r>
              <a:rPr lang="en-US" dirty="0" smtClean="0"/>
              <a:t>Imaging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>
            <a:extLst/>
          </a:lstStyle>
          <a:p>
            <a:r>
              <a:rPr lang="en-US" dirty="0"/>
              <a:t>objective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67000" y="218188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Course objective</a:t>
            </a:r>
          </a:p>
        </p:txBody>
      </p:sp>
    </p:spTree>
    <p:extLst>
      <p:ext uri="{BB962C8B-B14F-4D97-AF65-F5344CB8AC3E}">
        <p14:creationId xmlns:p14="http://schemas.microsoft.com/office/powerpoint/2010/main" val="21895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5"/>
    </mc:Choice>
    <mc:Fallback xmlns="">
      <p:transition spd="slow" advTm="221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304800" y="361950"/>
            <a:ext cx="6477000" cy="647700"/>
          </a:xfrm>
        </p:spPr>
        <p:txBody>
          <a:bodyPr>
            <a:normAutofit fontScale="90000"/>
          </a:bodyPr>
          <a:lstStyle>
            <a:extLst/>
          </a:lstStyle>
          <a:p>
            <a:r>
              <a:rPr lang="en-US" dirty="0"/>
              <a:t>Ultrasound </a:t>
            </a:r>
            <a:r>
              <a:rPr lang="en-US" dirty="0" smtClean="0"/>
              <a:t>Imaging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>
            <a:extLst/>
          </a:lstStyle>
          <a:p>
            <a:r>
              <a:rPr lang="en-US" dirty="0"/>
              <a:t>Course </a:t>
            </a:r>
            <a:r>
              <a:rPr lang="en-US" dirty="0" smtClean="0"/>
              <a:t>objective</a:t>
            </a:r>
          </a:p>
        </p:txBody>
      </p:sp>
      <p:sp>
        <p:nvSpPr>
          <p:cNvPr id="7" name="Oval 6"/>
          <p:cNvSpPr/>
          <p:nvPr/>
        </p:nvSpPr>
        <p:spPr>
          <a:xfrm>
            <a:off x="3403600" y="1056164"/>
            <a:ext cx="2222500" cy="730250"/>
          </a:xfrm>
          <a:prstGeom prst="ellipse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Biomedical Engineers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08000" y="1731962"/>
            <a:ext cx="2222500" cy="1676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Sales &amp; Marketing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895600" y="2508250"/>
            <a:ext cx="2482850" cy="180022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Maintenance &amp; support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772400" y="2508250"/>
            <a:ext cx="1162050" cy="533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Research &amp; development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26100" y="2266948"/>
            <a:ext cx="1676400" cy="93337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Nonrelated Software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2" t="20534" r="20555" b="18333"/>
          <a:stretch/>
        </p:blipFill>
        <p:spPr>
          <a:xfrm>
            <a:off x="6991350" y="0"/>
            <a:ext cx="2152650" cy="165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87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916"/>
    </mc:Choice>
    <mc:Fallback xmlns="">
      <p:transition spd="slow" advTm="68916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 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</Template>
  <TotalTime>0</TotalTime>
  <Words>185</Words>
  <Application>Microsoft Office PowerPoint</Application>
  <PresentationFormat>On-screen Show (16:9)</PresentationFormat>
  <Paragraphs>93</Paragraphs>
  <Slides>27</Slides>
  <Notes>11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Widescreen Presentation</vt:lpstr>
      <vt:lpstr>Acoustics Ultrasound Imaging 2015 </vt:lpstr>
      <vt:lpstr> Ahmed Elnokrashy</vt:lpstr>
      <vt:lpstr>Ultrasound Imaging</vt:lpstr>
      <vt:lpstr>Ultrasound Imaging</vt:lpstr>
      <vt:lpstr>Ultrasound Imaging</vt:lpstr>
      <vt:lpstr>PowerPoint Presentation</vt:lpstr>
      <vt:lpstr>PowerPoint Presentation</vt:lpstr>
      <vt:lpstr>Ultrasound Imaging</vt:lpstr>
      <vt:lpstr>Ultrasound Imaging</vt:lpstr>
      <vt:lpstr>Ultrasound Imaging</vt:lpstr>
      <vt:lpstr>Ultrasound Imaging</vt:lpstr>
      <vt:lpstr>Ultrasound Imaging</vt:lpstr>
      <vt:lpstr>Ultrasound Imaging</vt:lpstr>
      <vt:lpstr>PowerPoint Presentation</vt:lpstr>
      <vt:lpstr>PowerPoint Presentation</vt:lpstr>
      <vt:lpstr>Ultrasound</vt:lpstr>
      <vt:lpstr>Ultrasound Frequency range</vt:lpstr>
      <vt:lpstr>Ultrasound wave type</vt:lpstr>
      <vt:lpstr>Ultrasound image (liver)</vt:lpstr>
      <vt:lpstr>Ultrasound image (Gallbladder stone)</vt:lpstr>
      <vt:lpstr>Ultrasound image (M-mode)</vt:lpstr>
      <vt:lpstr>Ultrasound image (PW Doppler)</vt:lpstr>
      <vt:lpstr>Ultrasound image (Color Doppler)</vt:lpstr>
      <vt:lpstr>Ultrasound image (Doplex/Triplex)</vt:lpstr>
      <vt:lpstr>Ultrasound image (fetal 3D)</vt:lpstr>
      <vt:lpstr>Ultrasound image (fetal 4D)</vt:lpstr>
      <vt:lpstr>Ultrasound image (elastography)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2014-09-14T20:31:03Z</dcterms:created>
  <dcterms:modified xsi:type="dcterms:W3CDTF">2015-09-27T09:56:04Z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